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Montserrat Heavy" charset="1" panose="00000A00000000000000"/>
      <p:regular r:id="rId16"/>
    </p:embeddedFont>
    <p:embeddedFont>
      <p:font typeface="Montserrat" charset="1" panose="00000500000000000000"/>
      <p:regular r:id="rId17"/>
    </p:embeddedFont>
    <p:embeddedFont>
      <p:font typeface="Montserrat Bold" charset="1" panose="00000800000000000000"/>
      <p:regular r:id="rId18"/>
    </p:embeddedFont>
    <p:embeddedFont>
      <p:font typeface="Raleway Heavy" charset="1" panose="00000000000000000000"/>
      <p:regular r:id="rId19"/>
    </p:embeddedFont>
    <p:embeddedFont>
      <p:font typeface="Raleway Bold" charset="1" panose="00000000000000000000"/>
      <p:regular r:id="rId20"/>
    </p:embeddedFont>
    <p:embeddedFont>
      <p:font typeface="Raleway" charset="1" panose="00000000000000000000"/>
      <p:regular r:id="rId21"/>
    </p:embeddedFont>
    <p:embeddedFont>
      <p:font typeface="Canva Sans" charset="1" panose="020B05030305010401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0.svg" Type="http://schemas.openxmlformats.org/officeDocument/2006/relationships/image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1.png" Type="http://schemas.openxmlformats.org/officeDocument/2006/relationships/image"/><Relationship Id="rId8" Target="../media/image1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2283244">
            <a:off x="-4759168" y="4375423"/>
            <a:ext cx="10358005" cy="10410055"/>
          </a:xfrm>
          <a:custGeom>
            <a:avLst/>
            <a:gdLst/>
            <a:ahLst/>
            <a:cxnLst/>
            <a:rect r="r" b="b" t="t" l="l"/>
            <a:pathLst>
              <a:path h="10410055" w="10358005">
                <a:moveTo>
                  <a:pt x="10358005" y="0"/>
                </a:moveTo>
                <a:lnTo>
                  <a:pt x="0" y="0"/>
                </a:lnTo>
                <a:lnTo>
                  <a:pt x="0" y="10410055"/>
                </a:lnTo>
                <a:lnTo>
                  <a:pt x="10358005" y="10410055"/>
                </a:lnTo>
                <a:lnTo>
                  <a:pt x="1035800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30741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872912" y="525221"/>
            <a:ext cx="667852" cy="66785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-2455026" y="-917369"/>
            <a:ext cx="4220884" cy="4220884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765857" y="3579740"/>
            <a:ext cx="11730461" cy="2413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390"/>
              </a:lnSpc>
              <a:spcBef>
                <a:spcPct val="0"/>
              </a:spcBef>
            </a:pPr>
            <a:r>
              <a:rPr lang="en-US" b="true" sz="17682">
                <a:solidFill>
                  <a:srgbClr val="FFFFFF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GrocHop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309115" y="9082344"/>
            <a:ext cx="1716617" cy="335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57"/>
              </a:lnSpc>
              <a:spcBef>
                <a:spcPct val="0"/>
              </a:spcBef>
            </a:pPr>
            <a:r>
              <a:rPr lang="en-US" sz="24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Next Slide</a:t>
            </a:r>
          </a:p>
        </p:txBody>
      </p:sp>
      <p:sp>
        <p:nvSpPr>
          <p:cNvPr name="TextBox 14" id="14"/>
          <p:cNvSpPr txBox="true"/>
          <p:nvPr/>
        </p:nvSpPr>
        <p:spPr>
          <a:xfrm rot="-5400000">
            <a:off x="138832" y="8881334"/>
            <a:ext cx="1078468" cy="224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Page 1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3882414" y="6088611"/>
            <a:ext cx="5809652" cy="5809652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14300"/>
              <a:ext cx="660400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39189" y="3434828"/>
            <a:ext cx="12422388" cy="2727960"/>
            <a:chOff x="0" y="0"/>
            <a:chExt cx="1850635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50635" cy="406400"/>
            </a:xfrm>
            <a:custGeom>
              <a:avLst/>
              <a:gdLst/>
              <a:ahLst/>
              <a:cxnLst/>
              <a:rect r="r" b="b" t="t" l="l"/>
              <a:pathLst>
                <a:path h="406400" w="1850635">
                  <a:moveTo>
                    <a:pt x="1647435" y="0"/>
                  </a:moveTo>
                  <a:cubicBezTo>
                    <a:pt x="1759659" y="0"/>
                    <a:pt x="1850635" y="90976"/>
                    <a:pt x="1850635" y="203200"/>
                  </a:cubicBezTo>
                  <a:cubicBezTo>
                    <a:pt x="1850635" y="315424"/>
                    <a:pt x="1759659" y="406400"/>
                    <a:pt x="164743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14300" cap="sq">
              <a:gradFill>
                <a:gsLst>
                  <a:gs pos="0">
                    <a:srgbClr val="C6269E">
                      <a:alpha val="100000"/>
                    </a:srgbClr>
                  </a:gs>
                  <a:gs pos="100000">
                    <a:srgbClr val="DDBAFF">
                      <a:alpha val="12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28575"/>
              <a:ext cx="1850635" cy="377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6872912" y="793869"/>
            <a:ext cx="667852" cy="66785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12" id="12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065597" y="3891885"/>
            <a:ext cx="5848350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Thank</a:t>
            </a:r>
          </a:p>
        </p:txBody>
      </p:sp>
      <p:sp>
        <p:nvSpPr>
          <p:cNvPr name="TextBox 14" id="14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10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913947" y="3891885"/>
            <a:ext cx="4972189" cy="2023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265"/>
              </a:lnSpc>
              <a:spcBef>
                <a:spcPct val="0"/>
              </a:spcBef>
            </a:pPr>
            <a:r>
              <a:rPr lang="en-US" b="true" sz="14678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79439" y="-1090405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661483" y="2951751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799457" y="652627"/>
            <a:ext cx="667852" cy="66785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true" flipV="false" rot="0">
            <a:off x="17051291" y="9341219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8" y="0"/>
                </a:moveTo>
                <a:lnTo>
                  <a:pt x="0" y="0"/>
                </a:lnTo>
                <a:lnTo>
                  <a:pt x="0" y="418299"/>
                </a:lnTo>
                <a:lnTo>
                  <a:pt x="416018" y="418299"/>
                </a:lnTo>
                <a:lnTo>
                  <a:pt x="41601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81947" y="3026342"/>
            <a:ext cx="5008815" cy="5072218"/>
          </a:xfrm>
          <a:custGeom>
            <a:avLst/>
            <a:gdLst/>
            <a:ahLst/>
            <a:cxnLst/>
            <a:rect r="r" b="b" t="t" l="l"/>
            <a:pathLst>
              <a:path h="5072218" w="5008815">
                <a:moveTo>
                  <a:pt x="0" y="0"/>
                </a:moveTo>
                <a:lnTo>
                  <a:pt x="5008816" y="0"/>
                </a:lnTo>
                <a:lnTo>
                  <a:pt x="5008816" y="5072219"/>
                </a:lnTo>
                <a:lnTo>
                  <a:pt x="0" y="507221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-5400000">
            <a:off x="138832" y="8887652"/>
            <a:ext cx="1078468" cy="224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Page 2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57169" y="866158"/>
            <a:ext cx="4959427" cy="1022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Montserrat Heavy"/>
                <a:ea typeface="Montserrat Heavy"/>
                <a:cs typeface="Montserrat Heavy"/>
                <a:sym typeface="Montserrat Heavy"/>
              </a:rPr>
              <a:t>Problem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57169" y="2003400"/>
            <a:ext cx="5363774" cy="1022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Statement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312826" y="3413760"/>
            <a:ext cx="7477582" cy="5006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A"/>
                </a:solidFill>
                <a:latin typeface="Montserrat"/>
                <a:ea typeface="Montserrat"/>
                <a:cs typeface="Montserrat"/>
                <a:sym typeface="Montserrat"/>
              </a:rPr>
              <a:t>GrocHop is an online grocery and essentials delivery platform designed for a seamless and efficient shopping experience. It offers real-time stock updates, secure payment options, and order tracking to enhance reliability. Users can browse a wide range of products, add items to their cart, and place orders with ease. The platform ensures a smooth checkout process and timely deliveries, making everyday shopping more convenient. With an intuitive interface and robust features, GroChop simplifies grocery shopping, saving users time and effort.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334675" y="9409551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Next Slide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383202" y="-126391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357880" y="694774"/>
            <a:ext cx="667852" cy="66785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65100"/>
              <a:ext cx="558800" cy="520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Next Slide</a:t>
            </a: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051607" y="4191989"/>
            <a:ext cx="3112607" cy="3754240"/>
          </a:xfrm>
          <a:custGeom>
            <a:avLst/>
            <a:gdLst/>
            <a:ahLst/>
            <a:cxnLst/>
            <a:rect r="r" b="b" t="t" l="l"/>
            <a:pathLst>
              <a:path h="3754240" w="3112607">
                <a:moveTo>
                  <a:pt x="0" y="0"/>
                </a:moveTo>
                <a:lnTo>
                  <a:pt x="3112607" y="0"/>
                </a:lnTo>
                <a:lnTo>
                  <a:pt x="3112607" y="3754241"/>
                </a:lnTo>
                <a:lnTo>
                  <a:pt x="0" y="37542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506708" y="4921924"/>
            <a:ext cx="1752990" cy="2279301"/>
          </a:xfrm>
          <a:custGeom>
            <a:avLst/>
            <a:gdLst/>
            <a:ahLst/>
            <a:cxnLst/>
            <a:rect r="r" b="b" t="t" l="l"/>
            <a:pathLst>
              <a:path h="2279301" w="1752990">
                <a:moveTo>
                  <a:pt x="0" y="0"/>
                </a:moveTo>
                <a:lnTo>
                  <a:pt x="1752989" y="0"/>
                </a:lnTo>
                <a:lnTo>
                  <a:pt x="1752989" y="2279301"/>
                </a:lnTo>
                <a:lnTo>
                  <a:pt x="0" y="227930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-5400000">
            <a:off x="138832" y="8887652"/>
            <a:ext cx="1078468" cy="224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Page 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87587" y="1345806"/>
            <a:ext cx="5359262" cy="1464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10"/>
              </a:lnSpc>
            </a:pPr>
            <a:r>
              <a:rPr lang="en-US" sz="4221" spc="126" b="true">
                <a:solidFill>
                  <a:srgbClr val="FFFFF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Proposed </a:t>
            </a:r>
            <a:r>
              <a:rPr lang="en-US" sz="4221" spc="126" b="true">
                <a:solidFill>
                  <a:srgbClr val="FFFFF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Project Team Members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8915948" y="1431531"/>
            <a:ext cx="456104" cy="456104"/>
            <a:chOff x="0" y="0"/>
            <a:chExt cx="120126" cy="12012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9687587" y="3017723"/>
            <a:ext cx="6425293" cy="19430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80"/>
              </a:lnSpc>
            </a:pPr>
            <a:r>
              <a:rPr lang="en-US" sz="30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Prachi                        2210990659</a:t>
            </a:r>
          </a:p>
          <a:p>
            <a:pPr algn="l">
              <a:lnSpc>
                <a:spcPts val="3180"/>
              </a:lnSpc>
            </a:pPr>
            <a:r>
              <a:rPr lang="en-US" sz="30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Prisha                        2210990682</a:t>
            </a:r>
          </a:p>
          <a:p>
            <a:pPr algn="l">
              <a:lnSpc>
                <a:spcPts val="3180"/>
              </a:lnSpc>
            </a:pPr>
            <a:r>
              <a:rPr lang="en-US" sz="30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Paras Kapoor           2210990637</a:t>
            </a:r>
          </a:p>
          <a:p>
            <a:pPr algn="l">
              <a:lnSpc>
                <a:spcPts val="3180"/>
              </a:lnSpc>
            </a:pPr>
            <a:r>
              <a:rPr lang="en-US" sz="30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Priyanshu Saini       2210990688</a:t>
            </a:r>
          </a:p>
          <a:p>
            <a:pPr algn="l">
              <a:lnSpc>
                <a:spcPts val="2661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9687587" y="5527280"/>
            <a:ext cx="5359262" cy="1464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10"/>
              </a:lnSpc>
            </a:pPr>
            <a:r>
              <a:rPr lang="en-US" sz="4221" spc="126" b="true">
                <a:solidFill>
                  <a:srgbClr val="FFFFF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Total Duration of Project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8916754" y="5613005"/>
            <a:ext cx="456104" cy="456104"/>
            <a:chOff x="0" y="0"/>
            <a:chExt cx="120126" cy="12012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38100"/>
              <a:ext cx="120126" cy="820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9687587" y="7248850"/>
            <a:ext cx="2003227" cy="414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80"/>
              </a:lnSpc>
              <a:spcBef>
                <a:spcPct val="0"/>
              </a:spcBef>
            </a:pPr>
            <a:r>
              <a:rPr lang="en-US" sz="3058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200 Hours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4103299" y="38334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701887" y="-12235266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664904" y="652627"/>
            <a:ext cx="667852" cy="66785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926718" y="2012871"/>
            <a:ext cx="495942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Technical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86145" y="2099939"/>
            <a:ext cx="4127832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Nodes</a:t>
            </a:r>
          </a:p>
        </p:txBody>
      </p:sp>
      <p:sp>
        <p:nvSpPr>
          <p:cNvPr name="AutoShape 10" id="10"/>
          <p:cNvSpPr/>
          <p:nvPr/>
        </p:nvSpPr>
        <p:spPr>
          <a:xfrm flipV="true">
            <a:off x="2602843" y="4376700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1490991" y="4971644"/>
            <a:ext cx="1665057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Frontend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90991" y="5353456"/>
            <a:ext cx="1685974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React js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949263" y="4971644"/>
            <a:ext cx="1665057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Backend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939694" y="5432949"/>
            <a:ext cx="1684196" cy="679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2509" b="true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Node js</a:t>
            </a:r>
          </a:p>
          <a:p>
            <a:pPr algn="ctr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Express js</a:t>
            </a:r>
          </a:p>
        </p:txBody>
      </p:sp>
      <p:sp>
        <p:nvSpPr>
          <p:cNvPr name="AutoShape 15" id="15"/>
          <p:cNvSpPr/>
          <p:nvPr/>
        </p:nvSpPr>
        <p:spPr>
          <a:xfrm>
            <a:off x="5932205" y="4388230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8299230" y="5051136"/>
            <a:ext cx="1665057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Database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299230" y="5471322"/>
            <a:ext cx="1855646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MySQL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054155" y="5051136"/>
            <a:ext cx="3382945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Site-Management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151442" y="5544363"/>
            <a:ext cx="2151721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ReduxToolkit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023360" y="7780869"/>
            <a:ext cx="2141503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Navigation</a:t>
            </a:r>
          </a:p>
        </p:txBody>
      </p:sp>
      <p:sp>
        <p:nvSpPr>
          <p:cNvPr name="AutoShape 21" id="21"/>
          <p:cNvSpPr/>
          <p:nvPr/>
        </p:nvSpPr>
        <p:spPr>
          <a:xfrm>
            <a:off x="6406432" y="7332630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2" id="22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24" id="24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16787240" y="3132406"/>
            <a:ext cx="4181174" cy="4181174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978203" y="4064380"/>
            <a:ext cx="624640" cy="624640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2120987" y="4094960"/>
            <a:ext cx="624640" cy="624640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3" id="33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5364559" y="4094960"/>
            <a:ext cx="624640" cy="624640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6" id="36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8742921" y="4083563"/>
            <a:ext cx="624640" cy="624640"/>
            <a:chOff x="0" y="0"/>
            <a:chExt cx="812800" cy="8128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9" id="39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5781792" y="7001260"/>
            <a:ext cx="624640" cy="624640"/>
            <a:chOff x="0" y="0"/>
            <a:chExt cx="812800" cy="8128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2" id="42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2557"/>
                </a:lnSpc>
              </a:pP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9188565" y="7001260"/>
            <a:ext cx="624640" cy="624640"/>
            <a:chOff x="0" y="0"/>
            <a:chExt cx="812800" cy="8128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gradFill>
                <a:gsLst>
                  <a:gs pos="0">
                    <a:srgbClr val="F7E0E1">
                      <a:alpha val="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45" id="4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r">
                <a:lnSpc>
                  <a:spcPts val="2557"/>
                </a:lnSpc>
              </a:pPr>
            </a:p>
          </p:txBody>
        </p:sp>
      </p:grpSp>
      <p:sp>
        <p:nvSpPr>
          <p:cNvPr name="AutoShape 46" id="46"/>
          <p:cNvSpPr/>
          <p:nvPr/>
        </p:nvSpPr>
        <p:spPr>
          <a:xfrm>
            <a:off x="9363108" y="4395750"/>
            <a:ext cx="210065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7" id="47"/>
          <p:cNvSpPr/>
          <p:nvPr/>
        </p:nvSpPr>
        <p:spPr>
          <a:xfrm flipV="true">
            <a:off x="11463770" y="4395617"/>
            <a:ext cx="681472" cy="266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8" id="48"/>
          <p:cNvSpPr/>
          <p:nvPr/>
        </p:nvSpPr>
        <p:spPr>
          <a:xfrm flipV="true">
            <a:off x="8032867" y="4395484"/>
            <a:ext cx="681472" cy="266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9" id="49"/>
          <p:cNvSpPr/>
          <p:nvPr/>
        </p:nvSpPr>
        <p:spPr>
          <a:xfrm flipV="true">
            <a:off x="4655373" y="4376301"/>
            <a:ext cx="681472" cy="266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0" id="50"/>
          <p:cNvSpPr txBox="true"/>
          <p:nvPr/>
        </p:nvSpPr>
        <p:spPr>
          <a:xfrm rot="0">
            <a:off x="5330571" y="8288664"/>
            <a:ext cx="2151721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ReduxToolkit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8267756" y="7780869"/>
            <a:ext cx="3434131" cy="679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10"/>
              </a:lnSpc>
            </a:pPr>
            <a:r>
              <a:rPr lang="en-US" sz="2509" b="true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Payment Integration</a:t>
            </a:r>
          </a:p>
          <a:p>
            <a:pPr algn="r">
              <a:lnSpc>
                <a:spcPts val="2610"/>
              </a:lnSpc>
              <a:spcBef>
                <a:spcPct val="0"/>
              </a:spcBef>
            </a:pPr>
          </a:p>
        </p:txBody>
      </p:sp>
      <p:sp>
        <p:nvSpPr>
          <p:cNvPr name="TextBox 52" id="52"/>
          <p:cNvSpPr txBox="true"/>
          <p:nvPr/>
        </p:nvSpPr>
        <p:spPr>
          <a:xfrm rot="0">
            <a:off x="8886145" y="8292145"/>
            <a:ext cx="1659242" cy="35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10"/>
              </a:lnSpc>
              <a:spcBef>
                <a:spcPct val="0"/>
              </a:spcBef>
            </a:pPr>
            <a:r>
              <a:rPr lang="en-US" b="true" sz="2509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Razorpay</a:t>
            </a:r>
          </a:p>
        </p:txBody>
      </p:sp>
      <p:sp>
        <p:nvSpPr>
          <p:cNvPr name="AutoShape 53" id="53"/>
          <p:cNvSpPr/>
          <p:nvPr/>
        </p:nvSpPr>
        <p:spPr>
          <a:xfrm flipV="true">
            <a:off x="8507094" y="7332630"/>
            <a:ext cx="681472" cy="266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0644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6746995" y="652627"/>
            <a:ext cx="667852" cy="66785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087262" y="1279011"/>
            <a:ext cx="5816677" cy="1028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Heavy"/>
                <a:ea typeface="Raleway Heavy"/>
                <a:cs typeface="Raleway Heavy"/>
                <a:sym typeface="Raleway Heavy"/>
              </a:rPr>
              <a:t>Foundation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729545" y="4566990"/>
            <a:ext cx="3063151" cy="3074330"/>
          </a:xfrm>
          <a:custGeom>
            <a:avLst/>
            <a:gdLst/>
            <a:ahLst/>
            <a:cxnLst/>
            <a:rect r="r" b="b" t="t" l="l"/>
            <a:pathLst>
              <a:path h="3074330" w="3063151">
                <a:moveTo>
                  <a:pt x="0" y="0"/>
                </a:moveTo>
                <a:lnTo>
                  <a:pt x="3063150" y="0"/>
                </a:lnTo>
                <a:lnTo>
                  <a:pt x="3063150" y="3074330"/>
                </a:lnTo>
                <a:lnTo>
                  <a:pt x="0" y="307433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990036" y="3000954"/>
            <a:ext cx="11827805" cy="531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GrocHop was founded with the vision of simplifying everyday grocery and essentials shopping through a seamless online platform. It offers real-time stock updates, secure payments, and order tracking to enhance reliability. Users can explore a wide range of products, add items to their cart, and place orders effortlessly. The platform ensures a smooth checkout process and timely deliveries, making shopping more convenient. With an intuitive interface and robust features, GroChop saves users time and effort while providing a hassle-free shopping experience.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046962" y="3705224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2087854">
            <a:off x="7160189" y="2940296"/>
            <a:ext cx="3775035" cy="3775035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2087854">
            <a:off x="2369717" y="2940296"/>
            <a:ext cx="3775035" cy="377503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2087854">
            <a:off x="11972098" y="2851563"/>
            <a:ext cx="3775035" cy="3775035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6538986" y="911708"/>
            <a:ext cx="667852" cy="667852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18" id="18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6236338" y="1016483"/>
            <a:ext cx="2241669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Key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303871" y="1016483"/>
            <a:ext cx="4842255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Features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3779989" y="2382876"/>
            <a:ext cx="1531575" cy="1537165"/>
          </a:xfrm>
          <a:custGeom>
            <a:avLst/>
            <a:gdLst/>
            <a:ahLst/>
            <a:cxnLst/>
            <a:rect r="r" b="b" t="t" l="l"/>
            <a:pathLst>
              <a:path h="1537165" w="1531575">
                <a:moveTo>
                  <a:pt x="0" y="0"/>
                </a:moveTo>
                <a:lnTo>
                  <a:pt x="1531575" y="0"/>
                </a:lnTo>
                <a:lnTo>
                  <a:pt x="1531575" y="1537165"/>
                </a:lnTo>
                <a:lnTo>
                  <a:pt x="0" y="15371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6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8378212" y="2364248"/>
            <a:ext cx="1531575" cy="1537165"/>
          </a:xfrm>
          <a:custGeom>
            <a:avLst/>
            <a:gdLst/>
            <a:ahLst/>
            <a:cxnLst/>
            <a:rect r="r" b="b" t="t" l="l"/>
            <a:pathLst>
              <a:path h="1537165" w="1531575">
                <a:moveTo>
                  <a:pt x="0" y="0"/>
                </a:moveTo>
                <a:lnTo>
                  <a:pt x="1531576" y="0"/>
                </a:lnTo>
                <a:lnTo>
                  <a:pt x="1531576" y="1537165"/>
                </a:lnTo>
                <a:lnTo>
                  <a:pt x="0" y="15371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3518735" y="2382876"/>
            <a:ext cx="1531575" cy="1537165"/>
          </a:xfrm>
          <a:custGeom>
            <a:avLst/>
            <a:gdLst/>
            <a:ahLst/>
            <a:cxnLst/>
            <a:rect r="r" b="b" t="t" l="l"/>
            <a:pathLst>
              <a:path h="1537165" w="1531575">
                <a:moveTo>
                  <a:pt x="0" y="0"/>
                </a:moveTo>
                <a:lnTo>
                  <a:pt x="1531575" y="0"/>
                </a:lnTo>
                <a:lnTo>
                  <a:pt x="1531575" y="1537165"/>
                </a:lnTo>
                <a:lnTo>
                  <a:pt x="0" y="15371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3167297" y="4053813"/>
            <a:ext cx="2119541" cy="148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7"/>
              </a:lnSpc>
            </a:pPr>
            <a:r>
              <a:rPr lang="en-US" b="true" sz="2805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User-friendly Interface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797435" y="4310988"/>
            <a:ext cx="2500541" cy="834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7"/>
              </a:lnSpc>
            </a:pPr>
            <a:r>
              <a:rPr lang="en-US" b="true" sz="2405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Category Management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609345" y="4159223"/>
            <a:ext cx="2500541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7"/>
              </a:lnSpc>
            </a:pPr>
            <a:r>
              <a:rPr lang="en-US" b="true" sz="2805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Cart &amp; Wishlist</a:t>
            </a:r>
          </a:p>
        </p:txBody>
      </p:sp>
      <p:grpSp>
        <p:nvGrpSpPr>
          <p:cNvPr name="Group 28" id="28"/>
          <p:cNvGrpSpPr/>
          <p:nvPr/>
        </p:nvGrpSpPr>
        <p:grpSpPr>
          <a:xfrm rot="2087854">
            <a:off x="4692280" y="6289732"/>
            <a:ext cx="3480236" cy="3480236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31" id="31"/>
          <p:cNvSpPr/>
          <p:nvPr/>
        </p:nvSpPr>
        <p:spPr>
          <a:xfrm flipH="false" flipV="false" rot="0">
            <a:off x="6021658" y="5788838"/>
            <a:ext cx="1335515" cy="1340389"/>
          </a:xfrm>
          <a:custGeom>
            <a:avLst/>
            <a:gdLst/>
            <a:ahLst/>
            <a:cxnLst/>
            <a:rect r="r" b="b" t="t" l="l"/>
            <a:pathLst>
              <a:path h="1340389" w="1335515">
                <a:moveTo>
                  <a:pt x="0" y="0"/>
                </a:moveTo>
                <a:lnTo>
                  <a:pt x="1335515" y="0"/>
                </a:lnTo>
                <a:lnTo>
                  <a:pt x="1335515" y="1340389"/>
                </a:lnTo>
                <a:lnTo>
                  <a:pt x="0" y="13403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2" id="32"/>
          <p:cNvGrpSpPr/>
          <p:nvPr/>
        </p:nvGrpSpPr>
        <p:grpSpPr>
          <a:xfrm rot="2087854">
            <a:off x="9356629" y="6470707"/>
            <a:ext cx="3480236" cy="3480236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0002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4" id="3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  <p:sp>
        <p:nvSpPr>
          <p:cNvPr name="Freeform 35" id="35"/>
          <p:cNvSpPr/>
          <p:nvPr/>
        </p:nvSpPr>
        <p:spPr>
          <a:xfrm flipH="false" flipV="false" rot="0">
            <a:off x="10724998" y="6025836"/>
            <a:ext cx="1335515" cy="1340389"/>
          </a:xfrm>
          <a:custGeom>
            <a:avLst/>
            <a:gdLst/>
            <a:ahLst/>
            <a:cxnLst/>
            <a:rect r="r" b="b" t="t" l="l"/>
            <a:pathLst>
              <a:path h="1340389" w="1335515">
                <a:moveTo>
                  <a:pt x="0" y="0"/>
                </a:moveTo>
                <a:lnTo>
                  <a:pt x="1335515" y="0"/>
                </a:lnTo>
                <a:lnTo>
                  <a:pt x="1335515" y="1340389"/>
                </a:lnTo>
                <a:lnTo>
                  <a:pt x="0" y="134038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6" id="36"/>
          <p:cNvSpPr txBox="true"/>
          <p:nvPr/>
        </p:nvSpPr>
        <p:spPr>
          <a:xfrm rot="0">
            <a:off x="5117115" y="7503500"/>
            <a:ext cx="2606892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7"/>
              </a:lnSpc>
            </a:pPr>
            <a:r>
              <a:rPr lang="en-US" b="true" sz="2805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User Authentication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9909788" y="7569258"/>
            <a:ext cx="2460038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7"/>
              </a:lnSpc>
            </a:pPr>
            <a:r>
              <a:rPr lang="en-US" b="true" sz="2805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Secure Authorization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47191" y="-1107704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50" y="0"/>
                </a:lnTo>
                <a:lnTo>
                  <a:pt x="17956750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925374" y="911708"/>
            <a:ext cx="667852" cy="66785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12769799" y="360481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442184" y="3887321"/>
            <a:ext cx="7038196" cy="5159717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7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688764" y="1166173"/>
            <a:ext cx="4959427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Market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554008" y="2143892"/>
            <a:ext cx="5808443" cy="1032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74"/>
              </a:lnSpc>
              <a:spcBef>
                <a:spcPct val="0"/>
              </a:spcBef>
            </a:pPr>
            <a:r>
              <a:rPr lang="en-US" b="true" sz="74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Competitors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379666" y="3119210"/>
            <a:ext cx="6157127" cy="4562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9"/>
              </a:lnSpc>
            </a:pPr>
            <a:r>
              <a:rPr lang="en-US" sz="260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GrocHop competes with platforms like Blinkit, BigBasket, and Instamart, which dominate with strong supply chains and AI-driven services. To stand out, GrocHop focuses on seamless UX, efficient order management, and multiple payment options, ensuring a fast, user-friendly, and affordable grocery shopping experience.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324697"/>
            <a:ext cx="17956749" cy="18149175"/>
          </a:xfrm>
          <a:custGeom>
            <a:avLst/>
            <a:gdLst/>
            <a:ahLst/>
            <a:cxnLst/>
            <a:rect r="r" b="b" t="t" l="l"/>
            <a:pathLst>
              <a:path h="18149175" w="17956749">
                <a:moveTo>
                  <a:pt x="0" y="0"/>
                </a:moveTo>
                <a:lnTo>
                  <a:pt x="17956749" y="0"/>
                </a:lnTo>
                <a:lnTo>
                  <a:pt x="17956749" y="18149175"/>
                </a:lnTo>
                <a:lnTo>
                  <a:pt x="0" y="181491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3" t="0" r="-283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8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591448" y="727472"/>
            <a:ext cx="667852" cy="66785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5309115" y="9063294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6998830" y="8999755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7" y="0"/>
                </a:moveTo>
                <a:lnTo>
                  <a:pt x="0" y="0"/>
                </a:lnTo>
                <a:lnTo>
                  <a:pt x="0" y="418299"/>
                </a:lnTo>
                <a:lnTo>
                  <a:pt x="416017" y="418299"/>
                </a:lnTo>
                <a:lnTo>
                  <a:pt x="41601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327225" y="3664341"/>
            <a:ext cx="5375655" cy="1107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8"/>
              </a:lnSpc>
              <a:spcBef>
                <a:spcPct val="0"/>
              </a:spcBef>
            </a:pPr>
            <a:r>
              <a:rPr lang="en-US" b="true" sz="80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User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923721" y="4828309"/>
            <a:ext cx="5375655" cy="1107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8"/>
              </a:lnSpc>
              <a:spcBef>
                <a:spcPct val="0"/>
              </a:spcBef>
            </a:pPr>
            <a:r>
              <a:rPr lang="en-US" b="true" sz="80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Benefits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8185707" y="2517994"/>
            <a:ext cx="456104" cy="456104"/>
            <a:chOff x="0" y="0"/>
            <a:chExt cx="120126" cy="12012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8985807" y="2467346"/>
            <a:ext cx="2938691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Easy Authentication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910107" y="2517994"/>
            <a:ext cx="456104" cy="456104"/>
            <a:chOff x="0" y="0"/>
            <a:chExt cx="120126" cy="12012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3710207" y="2467346"/>
            <a:ext cx="2938691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Convenient Shopping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8185707" y="5711007"/>
            <a:ext cx="456104" cy="456104"/>
            <a:chOff x="0" y="0"/>
            <a:chExt cx="120126" cy="12012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8985807" y="5660360"/>
            <a:ext cx="3070336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Secure and Reliable Platform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2910107" y="5694980"/>
            <a:ext cx="456104" cy="456104"/>
            <a:chOff x="0" y="0"/>
            <a:chExt cx="120126" cy="120126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3710207" y="5644332"/>
            <a:ext cx="2938691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Multiple Payment Options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983017" y="3597114"/>
            <a:ext cx="3496132" cy="148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Seamless login, registration, and authentication for a secure and hassle-free experience.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710207" y="3597114"/>
            <a:ext cx="3496132" cy="148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Users can browse, add to cart, and place orders effortlessly with a smooth interface.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983017" y="6911814"/>
            <a:ext cx="3496132" cy="148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Ensures safe transactions and data protection, providing a trustworthy shopping experience.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710706" y="6875277"/>
            <a:ext cx="3496132" cy="1489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Secure transactions with UPI, cards, and net banking for a flexible checkout experience.</a:t>
            </a:r>
          </a:p>
        </p:txBody>
      </p:sp>
      <p:grpSp>
        <p:nvGrpSpPr>
          <p:cNvPr name="Group 33" id="33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525283" y="-12620097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5"/>
                </a:lnTo>
                <a:lnTo>
                  <a:pt x="0" y="1804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8140649" y="5426888"/>
            <a:ext cx="17956749" cy="18046984"/>
          </a:xfrm>
          <a:custGeom>
            <a:avLst/>
            <a:gdLst/>
            <a:ahLst/>
            <a:cxnLst/>
            <a:rect r="r" b="b" t="t" l="l"/>
            <a:pathLst>
              <a:path h="18046984" w="17956749">
                <a:moveTo>
                  <a:pt x="0" y="0"/>
                </a:moveTo>
                <a:lnTo>
                  <a:pt x="17956749" y="0"/>
                </a:lnTo>
                <a:lnTo>
                  <a:pt x="17956749" y="18046984"/>
                </a:lnTo>
                <a:lnTo>
                  <a:pt x="0" y="180469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-5400000">
            <a:off x="129306" y="8878128"/>
            <a:ext cx="1078468" cy="243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6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Page 9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051607" y="1061398"/>
            <a:ext cx="551236" cy="518162"/>
          </a:xfrm>
          <a:custGeom>
            <a:avLst/>
            <a:gdLst/>
            <a:ahLst/>
            <a:cxnLst/>
            <a:rect r="r" b="b" t="t" l="l"/>
            <a:pathLst>
              <a:path h="518162" w="551236">
                <a:moveTo>
                  <a:pt x="0" y="0"/>
                </a:moveTo>
                <a:lnTo>
                  <a:pt x="551236" y="0"/>
                </a:lnTo>
                <a:lnTo>
                  <a:pt x="551236" y="518162"/>
                </a:lnTo>
                <a:lnTo>
                  <a:pt x="0" y="51816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538986" y="727472"/>
            <a:ext cx="667852" cy="667852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485289" y="111986"/>
                  </a:lnTo>
                  <a:lnTo>
                    <a:pt x="609600" y="54447"/>
                  </a:lnTo>
                  <a:lnTo>
                    <a:pt x="621927" y="190873"/>
                  </a:lnTo>
                  <a:lnTo>
                    <a:pt x="758353" y="203200"/>
                  </a:lnTo>
                  <a:lnTo>
                    <a:pt x="700814" y="327511"/>
                  </a:lnTo>
                  <a:lnTo>
                    <a:pt x="812800" y="406400"/>
                  </a:lnTo>
                  <a:lnTo>
                    <a:pt x="700814" y="485289"/>
                  </a:lnTo>
                  <a:lnTo>
                    <a:pt x="758353" y="609600"/>
                  </a:lnTo>
                  <a:lnTo>
                    <a:pt x="621927" y="621927"/>
                  </a:lnTo>
                  <a:lnTo>
                    <a:pt x="609600" y="758353"/>
                  </a:lnTo>
                  <a:lnTo>
                    <a:pt x="485289" y="700814"/>
                  </a:lnTo>
                  <a:lnTo>
                    <a:pt x="406400" y="812800"/>
                  </a:lnTo>
                  <a:lnTo>
                    <a:pt x="327511" y="700814"/>
                  </a:lnTo>
                  <a:lnTo>
                    <a:pt x="203200" y="758353"/>
                  </a:lnTo>
                  <a:lnTo>
                    <a:pt x="190873" y="621927"/>
                  </a:lnTo>
                  <a:lnTo>
                    <a:pt x="54447" y="609600"/>
                  </a:lnTo>
                  <a:lnTo>
                    <a:pt x="111986" y="485289"/>
                  </a:lnTo>
                  <a:lnTo>
                    <a:pt x="0" y="406400"/>
                  </a:lnTo>
                  <a:lnTo>
                    <a:pt x="111986" y="327511"/>
                  </a:lnTo>
                  <a:lnTo>
                    <a:pt x="54447" y="203200"/>
                  </a:lnTo>
                  <a:lnTo>
                    <a:pt x="190873" y="190873"/>
                  </a:lnTo>
                  <a:lnTo>
                    <a:pt x="203200" y="54447"/>
                  </a:lnTo>
                  <a:lnTo>
                    <a:pt x="327511" y="111986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27000" y="155575"/>
              <a:ext cx="55880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5542683" y="9409551"/>
            <a:ext cx="1716617" cy="277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7"/>
              </a:lnSpc>
              <a:spcBef>
                <a:spcPct val="0"/>
              </a:spcBef>
            </a:pPr>
            <a:r>
              <a:rPr lang="en-US" sz="195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Next Slide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17051291" y="9329839"/>
            <a:ext cx="416017" cy="418299"/>
          </a:xfrm>
          <a:custGeom>
            <a:avLst/>
            <a:gdLst/>
            <a:ahLst/>
            <a:cxnLst/>
            <a:rect r="r" b="b" t="t" l="l"/>
            <a:pathLst>
              <a:path h="418299" w="416017">
                <a:moveTo>
                  <a:pt x="416018" y="0"/>
                </a:moveTo>
                <a:lnTo>
                  <a:pt x="0" y="0"/>
                </a:lnTo>
                <a:lnTo>
                  <a:pt x="0" y="418299"/>
                </a:lnTo>
                <a:lnTo>
                  <a:pt x="416018" y="418299"/>
                </a:lnTo>
                <a:lnTo>
                  <a:pt x="41601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051607" y="3567671"/>
            <a:ext cx="5375655" cy="1107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8"/>
              </a:lnSpc>
              <a:spcBef>
                <a:spcPct val="0"/>
              </a:spcBef>
            </a:pPr>
            <a:r>
              <a:rPr lang="en-US" b="true" sz="8075">
                <a:solidFill>
                  <a:srgbClr val="FFFFFF"/>
                </a:solidFill>
                <a:latin typeface="Raleway Heavy"/>
                <a:ea typeface="Raleway Heavy"/>
                <a:cs typeface="Raleway Heavy"/>
                <a:sym typeface="Raleway Heavy"/>
              </a:rPr>
              <a:t>Upcoming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810052" y="4837958"/>
            <a:ext cx="5375655" cy="1107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8"/>
              </a:lnSpc>
              <a:spcBef>
                <a:spcPct val="0"/>
              </a:spcBef>
            </a:pPr>
            <a:r>
              <a:rPr lang="en-US" b="true" sz="8075">
                <a:solidFill>
                  <a:srgbClr val="C6269E"/>
                </a:solidFill>
                <a:latin typeface="Raleway Bold"/>
                <a:ea typeface="Raleway Bold"/>
                <a:cs typeface="Raleway Bold"/>
                <a:sym typeface="Raleway Bold"/>
              </a:rPr>
              <a:t>Features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8185707" y="2517994"/>
            <a:ext cx="456104" cy="456104"/>
            <a:chOff x="0" y="0"/>
            <a:chExt cx="120126" cy="12012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8985807" y="2467346"/>
            <a:ext cx="2938691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Order History &amp; Reordering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910107" y="2517994"/>
            <a:ext cx="456104" cy="456104"/>
            <a:chOff x="0" y="0"/>
            <a:chExt cx="120126" cy="12012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3710207" y="2467346"/>
            <a:ext cx="2938691" cy="4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Wishlist Feature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8185707" y="5694980"/>
            <a:ext cx="456104" cy="456104"/>
            <a:chOff x="0" y="0"/>
            <a:chExt cx="120126" cy="12012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8985807" y="5516795"/>
            <a:ext cx="2938691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Password Change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2910107" y="5694980"/>
            <a:ext cx="456104" cy="456104"/>
            <a:chOff x="0" y="0"/>
            <a:chExt cx="120126" cy="120126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20126" cy="120126"/>
            </a:xfrm>
            <a:custGeom>
              <a:avLst/>
              <a:gdLst/>
              <a:ahLst/>
              <a:cxnLst/>
              <a:rect r="r" b="b" t="t" l="l"/>
              <a:pathLst>
                <a:path h="120126" w="120126">
                  <a:moveTo>
                    <a:pt x="0" y="0"/>
                  </a:moveTo>
                  <a:lnTo>
                    <a:pt x="120126" y="0"/>
                  </a:lnTo>
                  <a:lnTo>
                    <a:pt x="120126" y="120126"/>
                  </a:lnTo>
                  <a:lnTo>
                    <a:pt x="0" y="120126"/>
                  </a:lnTo>
                  <a:close/>
                </a:path>
              </a:pathLst>
            </a:custGeom>
            <a:gradFill rotWithShape="true">
              <a:gsLst>
                <a:gs pos="0">
                  <a:srgbClr val="C6269E">
                    <a:alpha val="100000"/>
                  </a:srgbClr>
                </a:gs>
                <a:gs pos="100000">
                  <a:srgbClr val="7A126A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28575"/>
              <a:ext cx="120126" cy="91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1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13600295" y="5516795"/>
            <a:ext cx="2938691" cy="986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27"/>
              </a:lnSpc>
            </a:pPr>
            <a:r>
              <a:rPr lang="en-US" sz="2805" b="true">
                <a:solidFill>
                  <a:srgbClr val="FFFFFA"/>
                </a:solidFill>
                <a:latin typeface="Raleway Bold"/>
                <a:ea typeface="Raleway Bold"/>
                <a:cs typeface="Raleway Bold"/>
                <a:sym typeface="Raleway Bold"/>
              </a:rPr>
              <a:t>Order Status Notifications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743145" y="3605890"/>
            <a:ext cx="3496132" cy="111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Users can view past orders and quickly reorder their favorite products.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431487" y="3234415"/>
            <a:ext cx="3496132" cy="1860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Allows users to save their favorite products for future purchases, making it easier to reorder essentials quickly.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870179" y="6645694"/>
            <a:ext cx="3496132" cy="1860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Allows users to securely update their account password to maintain account privacy and security.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431487" y="6779044"/>
            <a:ext cx="3496132" cy="1117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118">
                <a:solidFill>
                  <a:srgbClr val="FFFFFA"/>
                </a:solidFill>
                <a:latin typeface="Raleway"/>
                <a:ea typeface="Raleway"/>
                <a:cs typeface="Raleway"/>
                <a:sym typeface="Raleway"/>
              </a:rPr>
              <a:t>Real-time updates on order confirmation, dispatch, and delivery.</a:t>
            </a:r>
          </a:p>
        </p:txBody>
      </p:sp>
      <p:grpSp>
        <p:nvGrpSpPr>
          <p:cNvPr name="Group 33" id="33"/>
          <p:cNvGrpSpPr/>
          <p:nvPr/>
        </p:nvGrpSpPr>
        <p:grpSpPr>
          <a:xfrm rot="2087854">
            <a:off x="-2404070" y="2678097"/>
            <a:ext cx="4186641" cy="4186641"/>
            <a:chOff x="0" y="0"/>
            <a:chExt cx="812800" cy="812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90575" cap="sq">
              <a:gradFill>
                <a:gsLst>
                  <a:gs pos="0">
                    <a:srgbClr val="F5DFF0">
                      <a:alpha val="29500"/>
                    </a:srgbClr>
                  </a:gs>
                  <a:gs pos="100000">
                    <a:srgbClr val="C6269E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5" id="35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7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DAGXf9tUAys</dc:identifier>
  <dcterms:modified xsi:type="dcterms:W3CDTF">2011-08-01T06:04:30Z</dcterms:modified>
  <cp:revision>1</cp:revision>
  <dc:title>Expense</dc:title>
</cp:coreProperties>
</file>

<file path=docProps/thumbnail.jpeg>
</file>